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6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6" r:id="rId11"/>
    <p:sldId id="264" r:id="rId12"/>
    <p:sldId id="265" r:id="rId13"/>
    <p:sldId id="268" r:id="rId14"/>
    <p:sldId id="269" r:id="rId15"/>
    <p:sldId id="271" r:id="rId16"/>
    <p:sldId id="270" r:id="rId17"/>
    <p:sldId id="278" r:id="rId18"/>
    <p:sldId id="281" r:id="rId19"/>
    <p:sldId id="274" r:id="rId20"/>
    <p:sldId id="275" r:id="rId21"/>
    <p:sldId id="277" r:id="rId22"/>
    <p:sldId id="280" r:id="rId23"/>
    <p:sldId id="288" r:id="rId24"/>
    <p:sldId id="283" r:id="rId25"/>
    <p:sldId id="284" r:id="rId26"/>
    <p:sldId id="285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>
        <p:scale>
          <a:sx n="77" d="100"/>
          <a:sy n="77" d="100"/>
        </p:scale>
        <p:origin x="-115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92DC7-3CBD-41F3-AD53-15D892C1F80B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75C6-798F-4417-B0F1-C149971D1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5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75C6-798F-4417-B0F1-C149971D1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2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75C6-798F-4417-B0F1-C149971D1C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B28962A-3B00-484F-8583-2D5E58DD111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140762-BA50-4599-AB84-3F74BACF2B0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62A-3B00-484F-8583-2D5E58DD111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0762-BA50-4599-AB84-3F74BACF2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62A-3B00-484F-8583-2D5E58DD111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0762-BA50-4599-AB84-3F74BACF2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62A-3B00-484F-8583-2D5E58DD111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0762-BA50-4599-AB84-3F74BACF2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62A-3B00-484F-8583-2D5E58DD111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0762-BA50-4599-AB84-3F74BACF2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62A-3B00-484F-8583-2D5E58DD111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0762-BA50-4599-AB84-3F74BACF2B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62A-3B00-484F-8583-2D5E58DD111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0762-BA50-4599-AB84-3F74BACF2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62A-3B00-484F-8583-2D5E58DD111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0762-BA50-4599-AB84-3F74BACF2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62A-3B00-484F-8583-2D5E58DD111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0762-BA50-4599-AB84-3F74BACF2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62A-3B00-484F-8583-2D5E58DD111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0762-BA50-4599-AB84-3F74BACF2B0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962A-3B00-484F-8583-2D5E58DD111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0762-BA50-4599-AB84-3F74BACF2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B28962A-3B00-484F-8583-2D5E58DD1115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5140762-BA50-4599-AB84-3F74BACF2B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والپیپر بسم الله الرحمن الرحیم | عصر انتظار .: Asre Entezar :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8" y="332656"/>
            <a:ext cx="8204320" cy="622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0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94C600"/>
                </a:solidFill>
              </a:rPr>
              <a:t>Among children age 0 through 9 years, the frequency of symptoms was as follows:</a:t>
            </a:r>
            <a:br>
              <a:rPr lang="en-US" sz="2800" b="1" dirty="0">
                <a:solidFill>
                  <a:srgbClr val="94C6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Sore throat ( 13 %)</a:t>
            </a:r>
          </a:p>
          <a:p>
            <a:endParaRPr lang="en-US" b="1" dirty="0" smtClean="0"/>
          </a:p>
          <a:p>
            <a:r>
              <a:rPr lang="en-US" b="1" dirty="0" smtClean="0"/>
              <a:t>Headache (15 %)</a:t>
            </a:r>
          </a:p>
          <a:p>
            <a:endParaRPr lang="en-US" b="1" dirty="0" smtClean="0"/>
          </a:p>
          <a:p>
            <a:r>
              <a:rPr lang="en-US" b="1" dirty="0" smtClean="0"/>
              <a:t>Nausea/vomiting ( 10 %)</a:t>
            </a:r>
          </a:p>
          <a:p>
            <a:endParaRPr lang="en-US" b="1" dirty="0" smtClean="0"/>
          </a:p>
          <a:p>
            <a:r>
              <a:rPr lang="en-US" b="1" dirty="0" smtClean="0"/>
              <a:t>Abdominal pain ( 7%)</a:t>
            </a:r>
          </a:p>
          <a:p>
            <a:endParaRPr lang="en-US" b="1" dirty="0" smtClean="0"/>
          </a:p>
          <a:p>
            <a:r>
              <a:rPr lang="en-US" b="1" dirty="0" smtClean="0"/>
              <a:t>Diarrhea (14 %)</a:t>
            </a:r>
          </a:p>
          <a:p>
            <a:endParaRPr lang="en-US" b="1" dirty="0" smtClean="0"/>
          </a:p>
          <a:p>
            <a:r>
              <a:rPr lang="en-US" b="1" dirty="0" smtClean="0"/>
              <a:t>Loss of smell or taste (1 %)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727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249208"/>
          </a:xfrm>
        </p:spPr>
        <p:txBody>
          <a:bodyPr>
            <a:normAutofit/>
          </a:bodyPr>
          <a:lstStyle/>
          <a:p>
            <a:r>
              <a:rPr lang="en-US" sz="2400" b="1" dirty="0"/>
              <a:t>Among children age 10 through 19 years, the frequency of symptoms was as </a:t>
            </a:r>
            <a:r>
              <a:rPr lang="en-US" sz="2400" b="1" dirty="0" smtClean="0"/>
              <a:t>follows: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Fever ( 35 %)</a:t>
            </a:r>
          </a:p>
          <a:p>
            <a:endParaRPr lang="en-US" b="1" dirty="0" smtClean="0"/>
          </a:p>
          <a:p>
            <a:r>
              <a:rPr lang="en-US" b="1" dirty="0" smtClean="0"/>
              <a:t>Cough ( 41 %)</a:t>
            </a:r>
          </a:p>
          <a:p>
            <a:endParaRPr lang="en-US" b="1" dirty="0" smtClean="0"/>
          </a:p>
          <a:p>
            <a:r>
              <a:rPr lang="en-US" b="1" dirty="0" smtClean="0"/>
              <a:t>Shortness of breath ( 16 %)</a:t>
            </a:r>
          </a:p>
          <a:p>
            <a:endParaRPr lang="en-US" b="1" dirty="0" smtClean="0"/>
          </a:p>
          <a:p>
            <a:r>
              <a:rPr lang="en-US" b="1" dirty="0" smtClean="0"/>
              <a:t>Myalgia ( 30 %)</a:t>
            </a:r>
          </a:p>
          <a:p>
            <a:endParaRPr lang="en-US" b="1" dirty="0" smtClean="0"/>
          </a:p>
          <a:p>
            <a:r>
              <a:rPr lang="en-US" b="1" dirty="0" smtClean="0"/>
              <a:t>Rhinorrhea ( 8 %)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722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Sore throat ( 29 %)</a:t>
            </a:r>
          </a:p>
          <a:p>
            <a:endParaRPr lang="en-US" dirty="0" smtClean="0"/>
          </a:p>
          <a:p>
            <a:r>
              <a:rPr lang="en-US" dirty="0" smtClean="0"/>
              <a:t>Headache ( 42 %)</a:t>
            </a:r>
          </a:p>
          <a:p>
            <a:endParaRPr lang="en-US" dirty="0" smtClean="0"/>
          </a:p>
          <a:p>
            <a:r>
              <a:rPr lang="en-US" dirty="0" smtClean="0"/>
              <a:t>Nausea/vomiting (10 %)</a:t>
            </a:r>
          </a:p>
          <a:p>
            <a:endParaRPr lang="en-US" dirty="0" smtClean="0"/>
          </a:p>
          <a:p>
            <a:r>
              <a:rPr lang="en-US" dirty="0" smtClean="0"/>
              <a:t>Abdominal pain ( 8 %)</a:t>
            </a:r>
          </a:p>
          <a:p>
            <a:endParaRPr lang="en-US" dirty="0" smtClean="0"/>
          </a:p>
          <a:p>
            <a:r>
              <a:rPr lang="en-US" dirty="0" smtClean="0"/>
              <a:t>Diarrhea ( 14 %)</a:t>
            </a:r>
          </a:p>
          <a:p>
            <a:endParaRPr lang="en-US" dirty="0" smtClean="0"/>
          </a:p>
          <a:p>
            <a:r>
              <a:rPr lang="en-US" dirty="0" smtClean="0"/>
              <a:t>Loss of smell or taste (10 %)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588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Gastrointestinal symptoms may occur without respiratory symptoms.</a:t>
            </a:r>
          </a:p>
          <a:p>
            <a:r>
              <a:rPr lang="en-US" b="1" dirty="0" smtClean="0"/>
              <a:t>Diarrhea, vomiting, and abdominal pain are the most common gastrointestinal symptoms reported in children .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Acute cholestasis</a:t>
            </a:r>
            <a:r>
              <a:rPr lang="en-US" dirty="0" smtClean="0"/>
              <a:t> has been reported in adolescents 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Gastrointestinal bleeding </a:t>
            </a:r>
            <a:r>
              <a:rPr lang="en-US" dirty="0" smtClean="0"/>
              <a:t>has been reported in adults but </a:t>
            </a:r>
            <a:r>
              <a:rPr lang="en-US" b="1" dirty="0" smtClean="0"/>
              <a:t>has not been reported in children.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127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149480" cy="1143000"/>
          </a:xfrm>
        </p:spPr>
        <p:txBody>
          <a:bodyPr/>
          <a:lstStyle/>
          <a:p>
            <a:r>
              <a:rPr lang="en-US" b="1" dirty="0"/>
              <a:t>Cutaneous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Cutaneous findings</a:t>
            </a:r>
            <a:r>
              <a:rPr lang="en-US" dirty="0" smtClean="0"/>
              <a:t> have been reported infrequently and are not well characterized.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they include </a:t>
            </a:r>
            <a:r>
              <a:rPr lang="en-US" b="1" dirty="0" err="1" smtClean="0">
                <a:solidFill>
                  <a:srgbClr val="C00000"/>
                </a:solidFill>
              </a:rPr>
              <a:t>maculopapular</a:t>
            </a:r>
            <a:r>
              <a:rPr lang="en-US" b="1" dirty="0" smtClean="0">
                <a:solidFill>
                  <a:srgbClr val="C00000"/>
                </a:solidFill>
              </a:rPr>
              <a:t>, urticarial, and vesicular eruptions and transient </a:t>
            </a:r>
            <a:r>
              <a:rPr lang="en-US" b="1" dirty="0" err="1" smtClean="0">
                <a:solidFill>
                  <a:srgbClr val="C00000"/>
                </a:solidFill>
              </a:rPr>
              <a:t>livedo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reticularis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617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COVID toes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Reddish-purple nodules on the distal digits </a:t>
            </a:r>
            <a:r>
              <a:rPr lang="en-US" dirty="0" smtClean="0"/>
              <a:t>(sometimes called "COVID toes") similar in appearance to </a:t>
            </a:r>
            <a:r>
              <a:rPr lang="en-US" dirty="0" err="1" smtClean="0"/>
              <a:t>pernio</a:t>
            </a:r>
            <a:r>
              <a:rPr lang="en-US" dirty="0" smtClean="0"/>
              <a:t> (chilblains) are </a:t>
            </a:r>
            <a:r>
              <a:rPr lang="en-US" b="1" dirty="0" smtClean="0"/>
              <a:t>described predominantly </a:t>
            </a:r>
          </a:p>
          <a:p>
            <a:pPr marL="68580" indent="0">
              <a:buNone/>
            </a:pPr>
            <a:r>
              <a:rPr lang="en-US" b="1" dirty="0" smtClean="0"/>
              <a:t>in children and </a:t>
            </a:r>
          </a:p>
          <a:p>
            <a:pPr marL="68580" indent="0">
              <a:buNone/>
            </a:pPr>
            <a:r>
              <a:rPr lang="en-US" b="1" dirty="0" smtClean="0"/>
              <a:t>young adults.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16835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59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a cohort of 2463 </a:t>
            </a:r>
            <a:r>
              <a:rPr lang="en-US" dirty="0" smtClean="0"/>
              <a:t>Canadian children tested for SARS-CoV-2 in the community setting (</a:t>
            </a:r>
            <a:r>
              <a:rPr lang="en-US" dirty="0" err="1" smtClean="0"/>
              <a:t>ie</a:t>
            </a:r>
            <a:r>
              <a:rPr lang="en-US" dirty="0" smtClean="0"/>
              <a:t>, not in the emergency department), </a:t>
            </a:r>
            <a:r>
              <a:rPr lang="en-US" b="1" dirty="0" smtClean="0">
                <a:solidFill>
                  <a:srgbClr val="C00000"/>
                </a:solidFill>
              </a:rPr>
              <a:t>64 percent had symptoms .</a:t>
            </a:r>
          </a:p>
          <a:p>
            <a:r>
              <a:rPr lang="en-US" b="1" dirty="0" smtClean="0"/>
              <a:t>Among symptomatic children,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altered smell or taste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nausea or vomiting</a:t>
            </a:r>
            <a:r>
              <a:rPr lang="en-US" b="1" dirty="0" smtClean="0"/>
              <a:t>,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headache </a:t>
            </a:r>
            <a:r>
              <a:rPr lang="en-US" b="1" dirty="0" smtClean="0">
                <a:solidFill>
                  <a:srgbClr val="C00000"/>
                </a:solidFill>
              </a:rPr>
              <a:t>were more strongly associated with SARS-CoV-2</a:t>
            </a:r>
            <a:r>
              <a:rPr lang="en-US" b="1" dirty="0" smtClean="0"/>
              <a:t> than other symptoms.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0547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/>
              <a:t>In a systematic review of 7480 children &lt;18 years of age with laboratory-confirmed COVID-19 infection,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Among these, 15 percent of cases were asymptomatic.</a:t>
            </a:r>
          </a:p>
          <a:p>
            <a:r>
              <a:rPr lang="en-US" b="1" dirty="0" smtClean="0"/>
              <a:t>42 percent were mild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39 percent were moderate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, clinical or radiographic evidence of pneumonia without hypoxemia).</a:t>
            </a:r>
          </a:p>
          <a:p>
            <a:r>
              <a:rPr lang="en-US" b="1" dirty="0" smtClean="0"/>
              <a:t> 2 percent were severe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, dyspnea, central cyanosis, hypoxemia).</a:t>
            </a:r>
          </a:p>
          <a:p>
            <a:r>
              <a:rPr lang="en-US" dirty="0" smtClean="0"/>
              <a:t> and </a:t>
            </a:r>
            <a:r>
              <a:rPr lang="en-US" b="1" dirty="0" smtClean="0"/>
              <a:t>0.7 percent were critical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, acute respiratory distress syndrome, respiratory failure, shock).</a:t>
            </a:r>
          </a:p>
          <a:p>
            <a:r>
              <a:rPr lang="en-US" dirty="0" smtClean="0"/>
              <a:t> There were </a:t>
            </a:r>
            <a:r>
              <a:rPr lang="en-US" b="1" dirty="0" smtClean="0"/>
              <a:t>six deaths </a:t>
            </a:r>
            <a:r>
              <a:rPr lang="en-US" dirty="0" smtClean="0"/>
              <a:t>in the entire study population (0.08 percent).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7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Multisystem inflammatory syndrome in children 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C00000"/>
                </a:solidFill>
              </a:rPr>
              <a:t>MIS-C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rare but serious condition associated with COVID-19.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The clinical features of MIS-C </a:t>
            </a:r>
            <a:r>
              <a:rPr lang="en-US" b="1" dirty="0" smtClean="0">
                <a:solidFill>
                  <a:srgbClr val="C00000"/>
                </a:solidFill>
              </a:rPr>
              <a:t>may be similar to those of Kawasaki disease</a:t>
            </a:r>
            <a:r>
              <a:rPr lang="en-US" dirty="0" smtClean="0"/>
              <a:t>, Kawasaki disease shock syndrome, and toxic shock syndrome .</a:t>
            </a:r>
          </a:p>
          <a:p>
            <a:r>
              <a:rPr lang="en-US" dirty="0" smtClean="0"/>
              <a:t>They include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persistent fever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hypotension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gastrointestinal symptoms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rash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myocarditis</a:t>
            </a:r>
            <a:r>
              <a:rPr lang="en-US" dirty="0" smtClean="0"/>
              <a:t>, and laboratory findings associated with increased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inflammation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 respiratory symptoms may be lacking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4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Laboratory findings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Laboratory findings are variable.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In a </a:t>
            </a:r>
            <a:r>
              <a:rPr lang="en-US" b="1" dirty="0" smtClean="0"/>
              <a:t>systematic review </a:t>
            </a:r>
            <a:r>
              <a:rPr lang="en-US" dirty="0" smtClean="0"/>
              <a:t>of laboratory-confirmed </a:t>
            </a:r>
            <a:r>
              <a:rPr lang="en-US" b="1" dirty="0" smtClean="0"/>
              <a:t>cases of COVID-19 in children &lt;18 years :</a:t>
            </a:r>
          </a:p>
          <a:p>
            <a:r>
              <a:rPr lang="en-US" b="1" dirty="0" smtClean="0"/>
              <a:t>The complete blood count was normal in most children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17 percent had low white blood cell count</a:t>
            </a:r>
            <a:r>
              <a:rPr lang="en-US" dirty="0" smtClean="0"/>
              <a:t> 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13 percent had either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neutropenia</a:t>
            </a:r>
            <a:r>
              <a:rPr lang="en-US" b="1" dirty="0" smtClean="0"/>
              <a:t> or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lymphocytopenia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severe neutropenia has been described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3293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/>
              <a:t>Coronavirus disease 2019 (COVID-19) Clinical manifestations and diagnosis in children</a:t>
            </a:r>
            <a:endParaRPr lang="en-US" sz="49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javad</a:t>
            </a:r>
            <a:r>
              <a:rPr lang="en-US" dirty="0" smtClean="0"/>
              <a:t> </a:t>
            </a:r>
            <a:r>
              <a:rPr lang="en-US" dirty="0" err="1" smtClean="0"/>
              <a:t>ahmadian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C600"/>
                </a:solidFill>
              </a:rPr>
              <a:t>Laboratory 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Approximately one-third had elevated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C-reactive protein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(CRP; defined as &gt;5 mg/L in most studies) .</a:t>
            </a:r>
          </a:p>
          <a:p>
            <a:r>
              <a:rPr lang="en-US" b="1" dirty="0" err="1" smtClean="0"/>
              <a:t>Creatine</a:t>
            </a:r>
            <a:r>
              <a:rPr lang="en-US" b="1" dirty="0" smtClean="0"/>
              <a:t> kinase was elevated in 15 percent.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Serum aminotransferases</a:t>
            </a:r>
            <a:r>
              <a:rPr lang="en-US" b="1" dirty="0" smtClean="0"/>
              <a:t> were elevated in 12 percent.</a:t>
            </a:r>
          </a:p>
          <a:p>
            <a:r>
              <a:rPr lang="en-US" b="1" dirty="0" smtClean="0"/>
              <a:t>elevated lactate dehydrogenase (LDH) </a:t>
            </a:r>
            <a:r>
              <a:rPr lang="en-US" dirty="0" smtClean="0"/>
              <a:t>was another common laboratory abnormality</a:t>
            </a:r>
          </a:p>
          <a:p>
            <a:r>
              <a:rPr lang="en-US" b="1" dirty="0"/>
              <a:t>Kidney dysfunction</a:t>
            </a:r>
            <a:r>
              <a:rPr lang="en-US" dirty="0"/>
              <a:t> may occur in severely ill children.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6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Imaging findings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</a:t>
            </a:r>
            <a:r>
              <a:rPr lang="en-US" dirty="0" smtClean="0"/>
              <a:t> </a:t>
            </a:r>
            <a:r>
              <a:rPr lang="en-US" b="1" dirty="0" smtClean="0"/>
              <a:t>a meta-analysis of 1026 children with laboratory-confirmed COVID-19 who underwent computed tomography imaging of the chest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36 percent had normal findings 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 28 percent had bilateral lesions 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 Ground glass opacities (37 percent)</a:t>
            </a:r>
            <a:r>
              <a:rPr lang="en-US" dirty="0" smtClean="0"/>
              <a:t> .</a:t>
            </a:r>
          </a:p>
          <a:p>
            <a:r>
              <a:rPr lang="en-US" b="1" dirty="0" smtClean="0"/>
              <a:t>consolidation or pneumonic infiltrates (22 percent) were most common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811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79" y="583730"/>
            <a:ext cx="8229600" cy="1837157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following conditions may be associated with increased risk of severe disease in children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Autofit/>
          </a:bodyPr>
          <a:lstStyle/>
          <a:p>
            <a:r>
              <a:rPr lang="en-US" b="1" dirty="0" smtClean="0"/>
              <a:t>Obesity.</a:t>
            </a:r>
          </a:p>
          <a:p>
            <a:r>
              <a:rPr lang="en-US" b="1" dirty="0" smtClean="0"/>
              <a:t>Severe genetic disorders</a:t>
            </a:r>
          </a:p>
          <a:p>
            <a:endParaRPr lang="en-US" b="1" dirty="0" smtClean="0"/>
          </a:p>
          <a:p>
            <a:r>
              <a:rPr lang="en-US" b="1" dirty="0" smtClean="0"/>
              <a:t>Severe neurologic disorders</a:t>
            </a:r>
          </a:p>
          <a:p>
            <a:endParaRPr lang="en-US" b="1" dirty="0" smtClean="0"/>
          </a:p>
          <a:p>
            <a:r>
              <a:rPr lang="en-US" b="1" dirty="0" smtClean="0"/>
              <a:t>Inherited metabolic disorders</a:t>
            </a:r>
          </a:p>
          <a:p>
            <a:r>
              <a:rPr lang="en-US" b="1" dirty="0" smtClean="0"/>
              <a:t>Sickle cell disease</a:t>
            </a:r>
          </a:p>
          <a:p>
            <a:endParaRPr lang="en-US" b="1" dirty="0" smtClean="0"/>
          </a:p>
          <a:p>
            <a:r>
              <a:rPr lang="en-US" b="1" dirty="0" smtClean="0"/>
              <a:t>Congenital heart disease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23131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94C600"/>
                </a:solidFill>
              </a:rPr>
              <a:t>The following conditions may be associated with increased risk of severe disease in children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94C600"/>
              </a:buClr>
            </a:pPr>
            <a:r>
              <a:rPr lang="en-US" b="1" dirty="0">
                <a:solidFill>
                  <a:srgbClr val="3E3D2D"/>
                </a:solidFill>
              </a:rPr>
              <a:t>Diabetes</a:t>
            </a:r>
          </a:p>
          <a:p>
            <a:pPr lvl="0">
              <a:buClr>
                <a:srgbClr val="94C600"/>
              </a:buClr>
            </a:pPr>
            <a:r>
              <a:rPr lang="en-US" b="1" dirty="0" smtClean="0">
                <a:solidFill>
                  <a:srgbClr val="3E3D2D"/>
                </a:solidFill>
              </a:rPr>
              <a:t>Chronic </a:t>
            </a:r>
            <a:r>
              <a:rPr lang="en-US" b="1" dirty="0">
                <a:solidFill>
                  <a:srgbClr val="3E3D2D"/>
                </a:solidFill>
              </a:rPr>
              <a:t>kidney disease</a:t>
            </a:r>
          </a:p>
          <a:p>
            <a:pPr lvl="0">
              <a:buClr>
                <a:srgbClr val="94C600"/>
              </a:buClr>
            </a:pPr>
            <a:r>
              <a:rPr lang="en-US" b="1" dirty="0" smtClean="0">
                <a:solidFill>
                  <a:srgbClr val="3E3D2D"/>
                </a:solidFill>
              </a:rPr>
              <a:t>Asthma </a:t>
            </a:r>
            <a:r>
              <a:rPr lang="en-US" b="1" dirty="0">
                <a:solidFill>
                  <a:srgbClr val="3E3D2D"/>
                </a:solidFill>
              </a:rPr>
              <a:t>and other chronic pulmonary </a:t>
            </a:r>
            <a:r>
              <a:rPr lang="en-US" b="1" dirty="0" smtClean="0">
                <a:solidFill>
                  <a:srgbClr val="3E3D2D"/>
                </a:solidFill>
              </a:rPr>
              <a:t>diseases</a:t>
            </a:r>
          </a:p>
          <a:p>
            <a:pPr lvl="0">
              <a:buClr>
                <a:srgbClr val="94C600"/>
              </a:buClr>
            </a:pPr>
            <a:r>
              <a:rPr lang="en-US" b="1" dirty="0" smtClean="0">
                <a:solidFill>
                  <a:srgbClr val="3E3D2D"/>
                </a:solidFill>
              </a:rPr>
              <a:t>Immunosuppression</a:t>
            </a:r>
            <a:endParaRPr lang="en-US" b="1" dirty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r>
              <a:rPr lang="en-US" b="1" dirty="0">
                <a:solidFill>
                  <a:srgbClr val="3E3D2D"/>
                </a:solidFill>
              </a:rPr>
              <a:t>Down syndrome </a:t>
            </a:r>
            <a:endParaRPr lang="en-US" b="1" dirty="0" smtClean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r>
              <a:rPr lang="en-US" b="1" dirty="0" smtClean="0">
                <a:solidFill>
                  <a:srgbClr val="3E3D2D"/>
                </a:solidFill>
              </a:rPr>
              <a:t>Age </a:t>
            </a:r>
            <a:r>
              <a:rPr lang="en-US" b="1" dirty="0">
                <a:solidFill>
                  <a:srgbClr val="3E3D2D"/>
                </a:solidFill>
              </a:rPr>
              <a:t>&lt;1 year also has been associated with increased risk for severe disease </a:t>
            </a:r>
          </a:p>
        </p:txBody>
      </p:sp>
    </p:spTree>
    <p:extLst>
      <p:ext uri="{BB962C8B-B14F-4D97-AF65-F5344CB8AC3E}">
        <p14:creationId xmlns:p14="http://schemas.microsoft.com/office/powerpoint/2010/main" val="3391594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6777317" cy="4013033"/>
          </a:xfrm>
        </p:spPr>
        <p:txBody>
          <a:bodyPr>
            <a:normAutofit fontScale="55000" lnSpcReduction="20000"/>
          </a:bodyPr>
          <a:lstStyle/>
          <a:p>
            <a:r>
              <a:rPr lang="en-US" sz="4200" b="1" dirty="0" smtClean="0"/>
              <a:t>For hospitalized children whose initial test results are negative and are scheduled for procedures (</a:t>
            </a:r>
            <a:r>
              <a:rPr lang="en-US" sz="4200" b="1" dirty="0" err="1" smtClean="0"/>
              <a:t>eg</a:t>
            </a:r>
            <a:r>
              <a:rPr lang="en-US" sz="4200" b="1" dirty="0" smtClean="0"/>
              <a:t>, endoscopy), we retest within 48 hours before the scheduled procedure.</a:t>
            </a:r>
          </a:p>
          <a:p>
            <a:endParaRPr lang="en-US" dirty="0" smtClean="0"/>
          </a:p>
          <a:p>
            <a:r>
              <a:rPr lang="en-US" sz="4200" b="1" dirty="0" smtClean="0"/>
              <a:t>For patients with suspected nosocomial acquisition of a respiratory virus, we test for common respiratory pathogens (</a:t>
            </a:r>
            <a:r>
              <a:rPr lang="en-US" sz="4200" b="1" dirty="0" err="1" smtClean="0"/>
              <a:t>eg</a:t>
            </a:r>
            <a:r>
              <a:rPr lang="en-US" sz="4200" b="1" dirty="0" smtClean="0"/>
              <a:t>, via multiplex reverse transcriptase polymerase chain reaction) as well as COVID-19.</a:t>
            </a:r>
          </a:p>
          <a:p>
            <a:endParaRPr lang="en-US" dirty="0" smtClean="0"/>
          </a:p>
          <a:p>
            <a:r>
              <a:rPr lang="en-US" sz="4200" b="1" dirty="0" smtClean="0"/>
              <a:t>We perform testing for SARS-CoV-2 24 to 48 hours before elective surgical procedures.</a:t>
            </a:r>
          </a:p>
          <a:p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962121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clinical features of SARS-CoV-2 and influenza overlap and </a:t>
            </a:r>
            <a:r>
              <a:rPr lang="en-US" b="1" dirty="0" err="1" smtClean="0"/>
              <a:t>coinfection</a:t>
            </a:r>
            <a:r>
              <a:rPr lang="en-US" b="1" dirty="0" smtClean="0"/>
              <a:t> with these pathogens may occur.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During influenza season, children who are tested for SARS-CoV-2 generally should also be tested for influenza .</a:t>
            </a:r>
          </a:p>
        </p:txBody>
      </p:sp>
    </p:spTree>
    <p:extLst>
      <p:ext uri="{BB962C8B-B14F-4D97-AF65-F5344CB8AC3E}">
        <p14:creationId xmlns:p14="http://schemas.microsoft.com/office/powerpoint/2010/main" val="3414312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Clr>
                <a:srgbClr val="94C600"/>
              </a:buClr>
            </a:pPr>
            <a:r>
              <a:rPr lang="en-US" sz="2200" b="1" dirty="0">
                <a:solidFill>
                  <a:srgbClr val="3E3D2D"/>
                </a:solidFill>
              </a:rPr>
              <a:t>Detection of other respiratory pathogens </a:t>
            </a:r>
            <a:r>
              <a:rPr lang="en-US" sz="2200" dirty="0">
                <a:solidFill>
                  <a:srgbClr val="3E3D2D"/>
                </a:solidFill>
              </a:rPr>
              <a:t>(</a:t>
            </a:r>
            <a:r>
              <a:rPr lang="en-US" sz="2200" dirty="0" err="1">
                <a:solidFill>
                  <a:srgbClr val="3E3D2D"/>
                </a:solidFill>
              </a:rPr>
              <a:t>eg</a:t>
            </a:r>
            <a:r>
              <a:rPr lang="en-US" sz="2200" dirty="0">
                <a:solidFill>
                  <a:srgbClr val="3E3D2D"/>
                </a:solidFill>
              </a:rPr>
              <a:t>, influenza, respiratory syncytial virus, Mycoplasma </a:t>
            </a:r>
            <a:r>
              <a:rPr lang="en-US" sz="2200" dirty="0" err="1">
                <a:solidFill>
                  <a:srgbClr val="3E3D2D"/>
                </a:solidFill>
              </a:rPr>
              <a:t>pneumoniae</a:t>
            </a:r>
            <a:r>
              <a:rPr lang="en-US" sz="2200" dirty="0">
                <a:solidFill>
                  <a:srgbClr val="3E3D2D"/>
                </a:solidFill>
              </a:rPr>
              <a:t>) in nasopharyngeal specimens </a:t>
            </a:r>
            <a:r>
              <a:rPr lang="en-US" sz="2200" b="1" dirty="0">
                <a:solidFill>
                  <a:srgbClr val="3E3D2D"/>
                </a:solidFill>
              </a:rPr>
              <a:t>does not exclude COVID-19 .</a:t>
            </a:r>
          </a:p>
          <a:p>
            <a:pPr lvl="0">
              <a:buClr>
                <a:srgbClr val="94C600"/>
              </a:buClr>
            </a:pPr>
            <a:endParaRPr lang="en-US" sz="2200" dirty="0">
              <a:solidFill>
                <a:srgbClr val="3E3D2D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Confirmation of infection with SARS-CoV-2, influenza, or both is necessary because the management of SARS-CoV-2 and influenza differ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99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29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Can children get COVID-19?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Children of all ages can get COVID-19 </a:t>
            </a:r>
            <a:r>
              <a:rPr lang="fa-IR" b="1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en-US" dirty="0" smtClean="0"/>
              <a:t>Children, particularly those younger than 12 to 14 years of age, appear to be affected less commonly than adults </a:t>
            </a:r>
            <a:endParaRPr lang="fa-IR" dirty="0"/>
          </a:p>
          <a:p>
            <a:r>
              <a:rPr lang="en-US" dirty="0" smtClean="0"/>
              <a:t>In surveillance from various countries </a:t>
            </a:r>
            <a:r>
              <a:rPr lang="en-US" b="1" dirty="0" smtClean="0">
                <a:solidFill>
                  <a:srgbClr val="FF0000"/>
                </a:solidFill>
              </a:rPr>
              <a:t>children typically account for up to 13 percent of laboratory-confirmed cases </a:t>
            </a:r>
            <a:r>
              <a:rPr lang="fa-IR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3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 children get COVID-19?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case series early in the pandemic, most cases in children resulted from household exposure</a:t>
            </a:r>
            <a:r>
              <a:rPr lang="fa-I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 children transmit SARS-CoV-2 to others?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Children of all ages can transmit SARS-CoV-2 to others</a:t>
            </a:r>
            <a:r>
              <a:rPr lang="fa-IR" b="1" dirty="0" smtClean="0"/>
              <a:t>. </a:t>
            </a:r>
          </a:p>
          <a:p>
            <a:endParaRPr lang="en-US" dirty="0" smtClean="0"/>
          </a:p>
          <a:p>
            <a:r>
              <a:rPr lang="en-US" b="1" dirty="0" smtClean="0"/>
              <a:t>Infected children appear to shed SARS-CoV-2 virus with nasopharyngeal viral loads comparable to or higher than those in adults</a:t>
            </a:r>
            <a:r>
              <a:rPr lang="fa-IR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220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32121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Why COVID-19 appears to be less common and less severe in children than in adults is unclear.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possibilities include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viral interference </a:t>
            </a:r>
            <a:r>
              <a:rPr lang="en-US" dirty="0" smtClean="0"/>
              <a:t>in the respiratory tract of young children, which may lead to a lower SARS-CoV-2 viral load.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different expression of the angiotensin converting enzyme 2 receptor</a:t>
            </a:r>
            <a:r>
              <a:rPr lang="en-US" dirty="0" smtClean="0"/>
              <a:t>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pre-existing cross-reactive antibody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protective off-target effects of live vaccines;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Relatively healthier blood vessels in children than in adults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8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children of all ages </a:t>
            </a:r>
            <a:r>
              <a:rPr lang="fa-IR" dirty="0" smtClean="0"/>
              <a:t>،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symptoms of COVID-19 are similar in children and adults, but the frequency of symptoms varies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a-I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Although the clinical findings in children with COVID-19 are diverse,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fever or chills and cough are the most common reported symptoms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1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clinical findings overlap with those of multiple other clinical syndromes .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</a:p>
          <a:p>
            <a:r>
              <a:rPr lang="en-US" b="1" dirty="0" smtClean="0"/>
              <a:t>pneumonia,</a:t>
            </a:r>
          </a:p>
          <a:p>
            <a:r>
              <a:rPr lang="en-US" b="1" dirty="0" smtClean="0"/>
              <a:t> bronchiolitis,</a:t>
            </a:r>
          </a:p>
          <a:p>
            <a:r>
              <a:rPr lang="en-US" b="1" dirty="0" smtClean="0"/>
              <a:t> gastroenteritis.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891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753264"/>
          </a:xfrm>
        </p:spPr>
        <p:txBody>
          <a:bodyPr>
            <a:noAutofit/>
          </a:bodyPr>
          <a:lstStyle/>
          <a:p>
            <a:r>
              <a:rPr lang="en-US" sz="2800" b="1" dirty="0"/>
              <a:t>Among children age 0 through 9 years, the frequency of symptoms was as follows: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124" y="2348880"/>
            <a:ext cx="6777317" cy="3888432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b="1" dirty="0"/>
              <a:t>Fever (46 %)</a:t>
            </a:r>
          </a:p>
          <a:p>
            <a:endParaRPr lang="en-US" sz="2000" b="1" dirty="0" smtClean="0"/>
          </a:p>
          <a:p>
            <a:r>
              <a:rPr lang="en-US" sz="2000" b="1" dirty="0"/>
              <a:t>Cough </a:t>
            </a:r>
            <a:r>
              <a:rPr lang="en-US" sz="2000" b="1" dirty="0" smtClean="0"/>
              <a:t>(37 %)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/>
              <a:t>Shortness of breath </a:t>
            </a:r>
            <a:r>
              <a:rPr lang="en-US" sz="2000" b="1" dirty="0" smtClean="0"/>
              <a:t>( </a:t>
            </a:r>
            <a:r>
              <a:rPr lang="en-US" sz="2000" b="1" dirty="0"/>
              <a:t>7 </a:t>
            </a:r>
            <a:r>
              <a:rPr lang="en-US" sz="2000" b="1" dirty="0" smtClean="0"/>
              <a:t>%)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Myalgia </a:t>
            </a:r>
            <a:r>
              <a:rPr lang="en-US" sz="2000" b="1" dirty="0" smtClean="0"/>
              <a:t>( </a:t>
            </a:r>
            <a:r>
              <a:rPr lang="en-US" sz="2000" b="1" dirty="0"/>
              <a:t>10 </a:t>
            </a:r>
            <a:r>
              <a:rPr lang="en-US" sz="2000" b="1" dirty="0" smtClean="0"/>
              <a:t>%)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Rhinorrhea (7 %)</a:t>
            </a:r>
            <a:endParaRPr lang="en-US" sz="2000" b="1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71256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342</TotalTime>
  <Words>1138</Words>
  <Application>Microsoft Office PowerPoint</Application>
  <PresentationFormat>On-screen Show (4:3)</PresentationFormat>
  <Paragraphs>148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Austin</vt:lpstr>
      <vt:lpstr>PowerPoint Presentation</vt:lpstr>
      <vt:lpstr>     Coronavirus disease 2019 (COVID-19) Clinical manifestations and diagnosis in children</vt:lpstr>
      <vt:lpstr>Can children get COVID-19? </vt:lpstr>
      <vt:lpstr>How do children get COVID-19? </vt:lpstr>
      <vt:lpstr>Do children transmit SARS-CoV-2 to others? </vt:lpstr>
      <vt:lpstr>Why COVID-19 appears to be less common and less severe in children than in adults is unclear.</vt:lpstr>
      <vt:lpstr>Clinical findings</vt:lpstr>
      <vt:lpstr>Clinical findings</vt:lpstr>
      <vt:lpstr>Among children age 0 through 9 years, the frequency of symptoms was as follows: </vt:lpstr>
      <vt:lpstr>Among children age 0 through 9 years, the frequency of symptoms was as follows: </vt:lpstr>
      <vt:lpstr>Among children age 10 through 19 years, the frequency of symptoms was as follows: </vt:lpstr>
      <vt:lpstr>PowerPoint Presentation</vt:lpstr>
      <vt:lpstr>PowerPoint Presentation</vt:lpstr>
      <vt:lpstr>Cutaneous findings</vt:lpstr>
      <vt:lpstr>COVID toes</vt:lpstr>
      <vt:lpstr>PowerPoint Presentation</vt:lpstr>
      <vt:lpstr>In a systematic review of 7480 children &lt;18 years of age with laboratory-confirmed COVID-19 infection, </vt:lpstr>
      <vt:lpstr>Multisystem inflammatory syndrome in children . MIS-C </vt:lpstr>
      <vt:lpstr>Laboratory findings </vt:lpstr>
      <vt:lpstr>Laboratory findings </vt:lpstr>
      <vt:lpstr>Imaging findings </vt:lpstr>
      <vt:lpstr>The following conditions may be associated with increased risk of severe disease in children  </vt:lpstr>
      <vt:lpstr>The following conditions may be associated with increased risk of severe disease in children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Dr.Ahmadian</dc:creator>
  <cp:lastModifiedBy>office</cp:lastModifiedBy>
  <cp:revision>44</cp:revision>
  <dcterms:created xsi:type="dcterms:W3CDTF">2021-02-09T07:23:34Z</dcterms:created>
  <dcterms:modified xsi:type="dcterms:W3CDTF">2021-03-06T04:49:04Z</dcterms:modified>
</cp:coreProperties>
</file>